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63" r:id="rId2"/>
    <p:sldId id="258" r:id="rId3"/>
    <p:sldId id="265" r:id="rId4"/>
    <p:sldId id="260" r:id="rId5"/>
    <p:sldId id="261" r:id="rId6"/>
    <p:sldId id="262" r:id="rId7"/>
    <p:sldId id="259" r:id="rId8"/>
    <p:sldId id="264" r:id="rId9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B4E90-87F2-4797-B476-7CCBC84036D4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2EC59-3457-43F5-A947-79FAD682FF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5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71EBF-77DB-444C-9911-3473788276E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66582-A9E5-4E03-9D9D-7A715CF8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4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582-A9E5-4E03-9D9D-7A715CF8AB5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7467600" cy="79216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Ministry of Finance</a:t>
            </a:r>
            <a:endParaRPr kumimoji="0" lang="en-US" sz="3000" b="1" i="0" u="none" strike="noStrike" kern="1200" cap="all" spc="0" normalizeH="0" baseline="0" noProof="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143000"/>
            <a:ext cx="8305800" cy="5486400"/>
          </a:xfrm>
          <a:prstGeom prst="rect">
            <a:avLst/>
          </a:prstGeom>
        </p:spPr>
        <p:txBody>
          <a:bodyPr vert="horz" tIns="0" rIns="45720" bIns="0" anchor="b">
            <a:normAutofit fontScale="92500" lnSpcReduction="20000"/>
          </a:bodyPr>
          <a:lstStyle/>
          <a:p>
            <a:pPr marL="0" lvl="6" algn="ctr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lvl="6" algn="ctr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Budget Financing</a:t>
            </a:r>
            <a:r>
              <a:rPr kumimoji="0" 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in Myanmar </a:t>
            </a:r>
          </a:p>
          <a:p>
            <a:pPr lvl="8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8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8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8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14850" lvl="8" algn="just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Daw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Ni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Ni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Than</a:t>
            </a:r>
          </a:p>
          <a:p>
            <a:pPr marL="4514850" lvl="8" algn="just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Director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</a:p>
          <a:p>
            <a:pPr marL="4514850" lvl="8" algn="just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Treasury Department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I. Ministries and State Economic Enterprises</a:t>
            </a:r>
            <a:endParaRPr lang="en-US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Total Ministries 						- 30</a:t>
            </a:r>
          </a:p>
          <a:p>
            <a:pPr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(Excluding the Central Bank of Myanmar)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Ministries (State Economic Enterprises)		- 12</a:t>
            </a:r>
          </a:p>
          <a:p>
            <a:pPr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(Including the Central Bank of Myanmar)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Total State Own Enterprise				- 36</a:t>
            </a:r>
            <a:endParaRPr lang="en-US" sz="24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Outside the Union Budget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Inland Water Transport</a:t>
            </a:r>
          </a:p>
          <a:p>
            <a:pPr marL="550926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Myanma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Port Authority</a:t>
            </a:r>
          </a:p>
          <a:p>
            <a:pPr marL="550926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Myanma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Shipyards</a:t>
            </a:r>
          </a:p>
          <a:p>
            <a:pPr marL="550926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Myanma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Airways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/>
          <p:nvPr/>
        </p:nvGrpSpPr>
        <p:grpSpPr>
          <a:xfrm>
            <a:off x="609600" y="228600"/>
            <a:ext cx="8005825" cy="6324600"/>
            <a:chOff x="609600" y="228600"/>
            <a:chExt cx="8005825" cy="6324600"/>
          </a:xfrm>
        </p:grpSpPr>
        <p:sp>
          <p:nvSpPr>
            <p:cNvPr id="19" name="TextBox 18"/>
            <p:cNvSpPr txBox="1"/>
            <p:nvPr/>
          </p:nvSpPr>
          <p:spPr>
            <a:xfrm>
              <a:off x="1258750" y="228600"/>
              <a:ext cx="64008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II. Priority Areas in Myanmar</a:t>
              </a:r>
              <a:endParaRPr lang="en-US" sz="3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41"/>
            <p:cNvGrpSpPr/>
            <p:nvPr/>
          </p:nvGrpSpPr>
          <p:grpSpPr>
            <a:xfrm>
              <a:off x="609600" y="838200"/>
              <a:ext cx="8005825" cy="5715000"/>
              <a:chOff x="297075" y="838200"/>
              <a:chExt cx="8005825" cy="5715000"/>
            </a:xfrm>
          </p:grpSpPr>
          <p:sp>
            <p:nvSpPr>
              <p:cNvPr id="33" name="Isosceles Triangle 32"/>
              <p:cNvSpPr/>
              <p:nvPr/>
            </p:nvSpPr>
            <p:spPr>
              <a:xfrm>
                <a:off x="297075" y="838200"/>
                <a:ext cx="6477000" cy="5715000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" name="Group 40"/>
              <p:cNvGrpSpPr/>
              <p:nvPr/>
            </p:nvGrpSpPr>
            <p:grpSpPr>
              <a:xfrm>
                <a:off x="3705800" y="1400525"/>
                <a:ext cx="4597100" cy="4847385"/>
                <a:chOff x="4481325" y="1296350"/>
                <a:chExt cx="4597100" cy="4847385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4506425" y="2714081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92D050"/>
                      </a:solidFill>
                      <a:latin typeface="Times New Roman" pitchFamily="18" charset="0"/>
                      <a:cs typeface="Times New Roman" pitchFamily="18" charset="0"/>
                    </a:rPr>
                    <a:t>Agriculture</a:t>
                  </a:r>
                  <a:r>
                    <a:rPr lang="en-US" sz="2800" b="1" dirty="0" smtClean="0">
                      <a:solidFill>
                        <a:srgbClr val="92D050"/>
                      </a:solidFill>
                      <a:latin typeface="Times New Roman" pitchFamily="18" charset="0"/>
                      <a:cs typeface="Times New Roman" pitchFamily="18" charset="0"/>
                    </a:rPr>
                    <a:t> development</a:t>
                  </a:r>
                  <a:endParaRPr lang="en-US" sz="2800" b="1" dirty="0">
                    <a:solidFill>
                      <a:srgbClr val="92D05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502550" y="1966439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rPr>
                    <a:t>Water</a:t>
                  </a:r>
                  <a:r>
                    <a:rPr lang="en-US" sz="2800" b="1" dirty="0" smtClean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rPr>
                    <a:t> Supply</a:t>
                  </a:r>
                  <a:endParaRPr lang="en-US" sz="28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502550" y="1296350"/>
                  <a:ext cx="4572000" cy="461665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tx2">
                          <a:lumMod val="9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Electricity</a:t>
                  </a:r>
                  <a:endParaRPr lang="en-US" sz="2400" b="1" dirty="0">
                    <a:solidFill>
                      <a:schemeClr val="tx2">
                        <a:lumMod val="90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4502550" y="3450434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FFC000"/>
                      </a:solidFill>
                      <a:latin typeface="Times New Roman" pitchFamily="18" charset="0"/>
                      <a:cs typeface="Times New Roman" pitchFamily="18" charset="0"/>
                    </a:rPr>
                    <a:t>Employment</a:t>
                  </a:r>
                  <a:r>
                    <a:rPr lang="en-US" sz="2800" b="1" dirty="0" smtClean="0">
                      <a:solidFill>
                        <a:srgbClr val="FFC000"/>
                      </a:solidFill>
                      <a:latin typeface="Times New Roman" pitchFamily="18" charset="0"/>
                      <a:cs typeface="Times New Roman" pitchFamily="18" charset="0"/>
                    </a:rPr>
                    <a:t> Creation</a:t>
                  </a:r>
                  <a:endParaRPr lang="en-US" sz="2800" b="1" dirty="0">
                    <a:solidFill>
                      <a:srgbClr val="FFC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488075" y="4173001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Tourism</a:t>
                  </a:r>
                  <a:r>
                    <a:rPr lang="en-US" sz="2800" b="1" dirty="0" smtClean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 Development</a:t>
                  </a:r>
                  <a:endParaRPr lang="en-US" sz="28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4481325" y="4888129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Financial</a:t>
                  </a:r>
                  <a:r>
                    <a:rPr lang="en-US" sz="2800" b="1" dirty="0" smtClean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 Services</a:t>
                  </a:r>
                  <a:endPara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487125" y="5620515"/>
                  <a:ext cx="4572000" cy="5232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7030A0"/>
                      </a:solidFill>
                      <a:latin typeface="Times New Roman" pitchFamily="18" charset="0"/>
                      <a:cs typeface="Times New Roman" pitchFamily="18" charset="0"/>
                    </a:rPr>
                    <a:t>Trade</a:t>
                  </a:r>
                  <a:r>
                    <a:rPr lang="en-US" sz="2800" b="1" dirty="0" smtClean="0">
                      <a:solidFill>
                        <a:srgbClr val="7030A0"/>
                      </a:solidFill>
                      <a:latin typeface="Times New Roman" pitchFamily="18" charset="0"/>
                      <a:cs typeface="Times New Roman" pitchFamily="18" charset="0"/>
                    </a:rPr>
                    <a:t> and Investment</a:t>
                  </a:r>
                  <a:endParaRPr lang="en-US" sz="28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III. Budget System</a:t>
            </a:r>
            <a:endParaRPr lang="en-US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Before 2011-2012 State Budget Law only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Since 2011-2012, changed Budget System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1 Union Budget Law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	- 7 State Budget Laws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	- 7  Regional Budget Laws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Introduce Medium Term Fiscal Framework - MTFF System (2015-2016)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7467600" cy="533400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spc="0" normalizeH="0" baseline="0" noProof="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IV.	Budget</a:t>
            </a:r>
            <a:r>
              <a:rPr kumimoji="0" lang="en-US" sz="3000" b="1" i="0" u="none" strike="noStrike" kern="1200" spc="0" normalizeH="0" noProof="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Financing</a:t>
            </a:r>
            <a:endParaRPr kumimoji="0" lang="en-US" sz="3000" b="1" i="0" u="none" strike="noStrike" kern="1200" spc="0" normalizeH="0" baseline="0" noProof="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rgbClr val="FFFF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990600"/>
            <a:ext cx="8839200" cy="5867400"/>
          </a:xfrm>
          <a:prstGeom prst="rect">
            <a:avLst/>
          </a:prstGeom>
        </p:spPr>
        <p:txBody>
          <a:bodyPr vert="horz" tIns="0" rIns="45720" bIns="0" anchor="t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External Borrowing (Concessional Loan)</a:t>
            </a:r>
          </a:p>
          <a:p>
            <a:pPr lvl="0">
              <a:lnSpc>
                <a:spcPct val="130000"/>
              </a:lnSpc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- Bilateral </a:t>
            </a:r>
          </a:p>
          <a:p>
            <a:pPr lvl="0">
              <a:lnSpc>
                <a:spcPct val="130000"/>
              </a:lnSpc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- Multilateral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Domestic Borrowing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- Bill 	      	     interest 	4%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	     maturity    3 months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- Bill Auction   	     28-1-2015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Bond		     2 years	8.75%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     3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years	9%	    maturities	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     5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years	9.5%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Aft>
                <a:spcPts val="0"/>
              </a:spcAft>
              <a:buClr>
                <a:schemeClr val="accent1"/>
              </a:buClr>
              <a:buSzPct val="80000"/>
              <a:tabLst>
                <a:tab pos="288925" algn="l"/>
              </a:tabLst>
              <a:defRPr/>
            </a:pP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Borrowing 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yanmar3 Head"/>
                <a:cs typeface="Myanmar3 Head"/>
                <a:sym typeface="Symbol"/>
              </a:rPr>
              <a:t> </a:t>
            </a:r>
            <a:r>
              <a:rPr lang="en-US" sz="2400" b="1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3,900 Billion provisioned in 2015-16 Union budged Law</a:t>
            </a:r>
            <a:endParaRPr lang="en-US" sz="2400" b="1" baseline="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90800" y="3198812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90800" y="4114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14600" y="45720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/>
          <p:cNvSpPr/>
          <p:nvPr/>
        </p:nvSpPr>
        <p:spPr>
          <a:xfrm>
            <a:off x="5943600" y="4495800"/>
            <a:ext cx="152400" cy="1066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086600" cy="914400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V.	Conclusion</a:t>
            </a:r>
            <a:endParaRPr lang="en-US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>
            <a:normAutofit fontScale="92500"/>
          </a:bodyPr>
          <a:lstStyle/>
          <a:p>
            <a:pPr marL="514350" indent="-514350" algn="just">
              <a:spcBef>
                <a:spcPts val="0"/>
              </a:spcBef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PPP is a government service or private business venture which is funded and operated through a partnership of government and one or more private sector companies.</a:t>
            </a: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PPP can be used to finance, build and operate projects. </a:t>
            </a:r>
            <a:r>
              <a:rPr lang="en-US" sz="2600" b="1" kern="700" dirty="0" smtClean="0">
                <a:latin typeface="Times New Roman" pitchFamily="18" charset="0"/>
                <a:cs typeface="Times New Roman" pitchFamily="18" charset="0"/>
              </a:rPr>
              <a:t>Such as public transportation networks, parks and convention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centers.</a:t>
            </a: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If Foreign Direct Investment and PPP are coming, financing will be reduced.</a:t>
            </a: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q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q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150000"/>
              </a:lnSpc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467600" cy="55165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Horizontal Scroll 3"/>
          <p:cNvSpPr/>
          <p:nvPr/>
        </p:nvSpPr>
        <p:spPr>
          <a:xfrm>
            <a:off x="1143000" y="990600"/>
            <a:ext cx="6019800" cy="44196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i="1" dirty="0" smtClean="0">
                <a:latin typeface="Modern No. 20" pitchFamily="18" charset="0"/>
                <a:cs typeface="Times New Roman" pitchFamily="18" charset="0"/>
              </a:rPr>
              <a:t>Thank You </a:t>
            </a:r>
            <a:endParaRPr lang="en-US" sz="7200" b="1" i="1" dirty="0">
              <a:latin typeface="Modern No. 20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224</TotalTime>
  <Words>148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PowerPoint Presentation</vt:lpstr>
      <vt:lpstr>I. Ministries and State Economic Enterprises</vt:lpstr>
      <vt:lpstr> Outside the Union Budget</vt:lpstr>
      <vt:lpstr>PowerPoint Presentation</vt:lpstr>
      <vt:lpstr>III. Budget System</vt:lpstr>
      <vt:lpstr>PowerPoint Presentation</vt:lpstr>
      <vt:lpstr>V. 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Seven Priority Areas</dc:title>
  <dc:creator>Aspire M3985</dc:creator>
  <cp:lastModifiedBy>Chaw Su</cp:lastModifiedBy>
  <cp:revision>92</cp:revision>
  <dcterms:created xsi:type="dcterms:W3CDTF">2006-08-16T00:00:00Z</dcterms:created>
  <dcterms:modified xsi:type="dcterms:W3CDTF">2015-07-29T07:44:33Z</dcterms:modified>
</cp:coreProperties>
</file>